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56" r:id="rId4"/>
    <p:sldId id="260" r:id="rId5"/>
    <p:sldId id="293" r:id="rId6"/>
    <p:sldId id="291" r:id="rId7"/>
    <p:sldId id="277" r:id="rId8"/>
    <p:sldId id="288" r:id="rId9"/>
    <p:sldId id="295" r:id="rId10"/>
    <p:sldId id="280" r:id="rId11"/>
    <p:sldId id="276" r:id="rId12"/>
    <p:sldId id="294" r:id="rId13"/>
    <p:sldId id="274" r:id="rId14"/>
    <p:sldId id="279" r:id="rId15"/>
    <p:sldId id="282" r:id="rId16"/>
    <p:sldId id="296" r:id="rId17"/>
    <p:sldId id="259" r:id="rId18"/>
    <p:sldId id="25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5D5B"/>
    <a:srgbClr val="E2CBB7"/>
    <a:srgbClr val="EEE9E2"/>
    <a:srgbClr val="FCF7F2"/>
    <a:srgbClr val="554F4D"/>
    <a:srgbClr val="D0C4B0"/>
    <a:srgbClr val="E1D9CC"/>
    <a:srgbClr val="F2E0CA"/>
    <a:srgbClr val="F6E9DA"/>
    <a:srgbClr val="7068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9883234" y="6588607"/>
            <a:ext cx="23182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</a:lstStyle>
          <a:p>
            <a:fld id="{B13408E7-38C9-4D32-A2B6-C3765899F2A5}" type="datetimeFigureOut">
              <a:rPr lang="ko-KR" altLang="en-US" smtClean="0"/>
              <a:pPr/>
              <a:t>2023-04-12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</a:lstStyle>
          <a:p>
            <a:fld id="{354A54EA-75EF-4CE9-B3B8-A709779C82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굴림체" panose="020B0609000101010101" pitchFamily="49" charset="-127"/>
          <a:ea typeface="굴림체" panose="020B060900010101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굴림체" panose="020B0609000101010101" pitchFamily="49" charset="-127"/>
          <a:ea typeface="굴림체" panose="020B0609000101010101" pitchFamily="49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굴림체" panose="020B0609000101010101" pitchFamily="49" charset="-127"/>
          <a:ea typeface="굴림체" panose="020B0609000101010101" pitchFamily="49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굴림체" panose="020B0609000101010101" pitchFamily="49" charset="-127"/>
          <a:ea typeface="굴림체" panose="020B0609000101010101" pitchFamily="49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굴림체" panose="020B0609000101010101" pitchFamily="49" charset="-127"/>
          <a:ea typeface="굴림체" panose="020B0609000101010101" pitchFamily="49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굴림체" panose="020B0609000101010101" pitchFamily="49" charset="-127"/>
          <a:ea typeface="굴림체" panose="020B0609000101010101" pitchFamily="49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3002847" y="2576736"/>
            <a:ext cx="6186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AI_18_Project</a:t>
            </a:r>
            <a:endParaRPr lang="ko-KR" altLang="en-US" sz="7200" dirty="0">
              <a:solidFill>
                <a:srgbClr val="655D5B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964924" y="3817898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부지환</a:t>
            </a:r>
            <a:endParaRPr lang="ko-KR" altLang="en-US" sz="54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EDA</a:t>
            </a:r>
            <a:r>
              <a: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탐색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Part 2</a:t>
            </a:r>
            <a:endParaRPr lang="ko-KR" altLang="en-US" sz="11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D3CB65-97FD-4734-B5D5-272982D425A2}"/>
              </a:ext>
            </a:extLst>
          </p:cNvPr>
          <p:cNvSpPr txBox="1"/>
          <p:nvPr/>
        </p:nvSpPr>
        <p:spPr>
          <a:xfrm>
            <a:off x="923279" y="4767603"/>
            <a:ext cx="9747680" cy="644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위 그래프는 연도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장르에 따른 상위 인기량의 비율을 나타낸 것임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. Ott 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프로그램내의 가장 인기 많은 장르를 보니 드라마가 인기가 많고 그 다음 순은 </a:t>
            </a:r>
            <a:r>
              <a:rPr lang="ko-KR" altLang="en-US" sz="1600" spc="-15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코메디이고</a:t>
            </a:r>
            <a:r>
              <a:rPr lang="ko-KR" altLang="en-US" sz="16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 연도에 따라 그 순위가 변경됨</a:t>
            </a:r>
            <a:r>
              <a:rPr lang="en-US" altLang="ko-KR" sz="16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sz="1600" spc="-15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021C93-9098-F841-51B2-0C7838C56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74"/>
          <a:stretch/>
        </p:blipFill>
        <p:spPr>
          <a:xfrm>
            <a:off x="754604" y="1790202"/>
            <a:ext cx="11043821" cy="27322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42107D-350E-2E82-4C51-52D7BC66C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5" y="1219893"/>
            <a:ext cx="100679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5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EDA</a:t>
            </a:r>
            <a:r>
              <a: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탐색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Part 2</a:t>
            </a:r>
            <a:endParaRPr lang="ko-KR" altLang="en-US" sz="11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2B3395-9F3E-4374-AA6D-7D2371DBDAC9}"/>
              </a:ext>
            </a:extLst>
          </p:cNvPr>
          <p:cNvSpPr/>
          <p:nvPr/>
        </p:nvSpPr>
        <p:spPr>
          <a:xfrm>
            <a:off x="1053486" y="1536822"/>
            <a:ext cx="5048636" cy="2308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D7E4C8-7F86-4B50-A388-6E14051A0D6E}"/>
              </a:ext>
            </a:extLst>
          </p:cNvPr>
          <p:cNvSpPr/>
          <p:nvPr/>
        </p:nvSpPr>
        <p:spPr>
          <a:xfrm>
            <a:off x="6313054" y="1545698"/>
            <a:ext cx="5048636" cy="22999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8630FB-F979-495C-9BB0-BD1C9C89898E}"/>
              </a:ext>
            </a:extLst>
          </p:cNvPr>
          <p:cNvSpPr/>
          <p:nvPr/>
        </p:nvSpPr>
        <p:spPr>
          <a:xfrm>
            <a:off x="1053486" y="3969086"/>
            <a:ext cx="5048636" cy="2308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993775-D50B-4FF6-9013-949348121B29}"/>
              </a:ext>
            </a:extLst>
          </p:cNvPr>
          <p:cNvSpPr/>
          <p:nvPr/>
        </p:nvSpPr>
        <p:spPr>
          <a:xfrm>
            <a:off x="6313054" y="3977963"/>
            <a:ext cx="5048636" cy="22999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215D219-DA1D-4A8C-BB32-6288ED142228}"/>
              </a:ext>
            </a:extLst>
          </p:cNvPr>
          <p:cNvSpPr/>
          <p:nvPr/>
        </p:nvSpPr>
        <p:spPr>
          <a:xfrm>
            <a:off x="6564030" y="3188076"/>
            <a:ext cx="497016" cy="4965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A729A98-DE6E-4B70-B5E0-02A8F0267C9E}"/>
              </a:ext>
            </a:extLst>
          </p:cNvPr>
          <p:cNvGrpSpPr/>
          <p:nvPr/>
        </p:nvGrpSpPr>
        <p:grpSpPr>
          <a:xfrm>
            <a:off x="5344934" y="4078781"/>
            <a:ext cx="497016" cy="498501"/>
            <a:chOff x="5819140" y="3267977"/>
            <a:chExt cx="482600" cy="482600"/>
          </a:xfrm>
          <a:solidFill>
            <a:schemeClr val="accent5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0D2830B-7C43-4EAB-98B4-8F0C738E66D3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7A1D23-4B94-4134-95CC-954678F394D5}"/>
                </a:ext>
              </a:extLst>
            </p:cNvPr>
            <p:cNvSpPr txBox="1"/>
            <p:nvPr/>
          </p:nvSpPr>
          <p:spPr>
            <a:xfrm>
              <a:off x="5889027" y="3278444"/>
              <a:ext cx="33534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rgbClr val="554F4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O</a:t>
              </a:r>
              <a:endParaRPr lang="ko-KR" altLang="en-US" sz="2400" b="1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6B60B8-5964-4C34-827E-57817B340560}"/>
              </a:ext>
            </a:extLst>
          </p:cNvPr>
          <p:cNvGrpSpPr/>
          <p:nvPr/>
        </p:nvGrpSpPr>
        <p:grpSpPr>
          <a:xfrm>
            <a:off x="6562878" y="4087658"/>
            <a:ext cx="497016" cy="496584"/>
            <a:chOff x="5819140" y="3267977"/>
            <a:chExt cx="482600" cy="482600"/>
          </a:xfrm>
          <a:solidFill>
            <a:schemeClr val="accent5"/>
          </a:solidFill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7975131-DF2D-4DA0-AA66-520A41C062F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CE2EEC-0BBC-4094-B3A3-5DC283EF0988}"/>
                </a:ext>
              </a:extLst>
            </p:cNvPr>
            <p:cNvSpPr txBox="1"/>
            <p:nvPr/>
          </p:nvSpPr>
          <p:spPr>
            <a:xfrm>
              <a:off x="5915660" y="3278444"/>
              <a:ext cx="33534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>
                  <a:solidFill>
                    <a:srgbClr val="554F4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T</a:t>
              </a:r>
              <a:endParaRPr lang="ko-KR" altLang="en-US" sz="2400" b="1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54DAB71-2349-4C90-95DD-C6C3C1C40A8D}"/>
              </a:ext>
            </a:extLst>
          </p:cNvPr>
          <p:cNvSpPr txBox="1"/>
          <p:nvPr/>
        </p:nvSpPr>
        <p:spPr>
          <a:xfrm>
            <a:off x="1279356" y="1797228"/>
            <a:ext cx="1616548" cy="105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타겟 변수의 이상치를 살펴본 것임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8DD9B1-AAF8-4F71-956B-655063F07A6F}"/>
              </a:ext>
            </a:extLst>
          </p:cNvPr>
          <p:cNvSpPr txBox="1"/>
          <p:nvPr/>
        </p:nvSpPr>
        <p:spPr>
          <a:xfrm>
            <a:off x="8756441" y="1806105"/>
            <a:ext cx="2329732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타겟 변수의 이상치를 제거하고 난 후 양상을 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F569A2-D51B-4E9D-8B69-3C681EA1103D}"/>
              </a:ext>
            </a:extLst>
          </p:cNvPr>
          <p:cNvSpPr txBox="1"/>
          <p:nvPr/>
        </p:nvSpPr>
        <p:spPr>
          <a:xfrm>
            <a:off x="1279356" y="4229493"/>
            <a:ext cx="2329732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타겟 변수의 분포도를 살펴본 것임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1FECC9-D469-4444-B844-C0A57661CE76}"/>
              </a:ext>
            </a:extLst>
          </p:cNvPr>
          <p:cNvSpPr txBox="1"/>
          <p:nvPr/>
        </p:nvSpPr>
        <p:spPr>
          <a:xfrm>
            <a:off x="8756441" y="4238370"/>
            <a:ext cx="2329732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타겟 변수의 이상치를 제거 후 분포를 살펴 봄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en-US" altLang="ko-KR" sz="1400" spc="-150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...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2FEF9B-5485-B56D-0987-64D0FE97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66" y="1540277"/>
            <a:ext cx="2330849" cy="2320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F42962-C3F5-8C00-B70E-40839382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358" y="3986978"/>
            <a:ext cx="2282639" cy="22351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EF4226-E34B-10B2-92B6-234222320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753" y="1570071"/>
            <a:ext cx="2158804" cy="22380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89AA61-EF1A-0097-407D-6D66B30E4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558" y="4027363"/>
            <a:ext cx="2198311" cy="214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6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E8129E-3131-4730-9F57-1F2A1B729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236458" y="3167390"/>
              <a:ext cx="1261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655D5B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모델링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967153" y="1702669"/>
              <a:ext cx="18004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Part 3.</a:t>
              </a:r>
              <a:endPara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62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7108" y="1"/>
            <a:ext cx="4604892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135334"/>
            <a:ext cx="6096000" cy="5557520"/>
            <a:chOff x="5415280" y="650240"/>
            <a:chExt cx="6096000" cy="5557520"/>
          </a:xfrm>
          <a:noFill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2712537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위 데이터 셋의 타겟을 </a:t>
              </a:r>
              <a:r>
                <a:rPr lang="en-US" altLang="ko-KR" sz="1600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tmdb_popularity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로 삼았음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 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이 </a:t>
              </a:r>
              <a:r>
                <a:rPr lang="ko-KR" altLang="en-US" sz="1600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타겟값은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인기량을 연속적인 수치들로 나타냄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 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인기량을 예측 기반으로 프로그램들을 추천하는 것임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평가는 </a:t>
              </a:r>
              <a:r>
                <a:rPr lang="en-US" altLang="ko-KR" sz="1600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mse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,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r2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로 지표로 정하고 진행함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 </a:t>
              </a:r>
              <a:r>
                <a:rPr lang="en-US" altLang="ko-KR" sz="1600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Mse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는 </a:t>
              </a:r>
              <a:r>
                <a:rPr lang="ko-KR" altLang="en-US" sz="1600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실값과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1600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예측값에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따른 차이를 제곱했기 때문에 명확한 차이를 볼 수 있을 것이고 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r2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는 모델에 대한 적합도 평가이고 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1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로 가까울 수록 회귀 모델에 대한 높은 연관성을 가지고 있음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 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따라서 파라미터를 조정으로 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r2 score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를 높이는 작업을 해야함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4903907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회귀 모델로 학습을 진행</a:t>
              </a:r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E6C8215-3F77-0A40-63E1-3B5C1FF2D3F3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64E019-4A20-280C-E61F-927180B7E3AB}"/>
              </a:ext>
            </a:extLst>
          </p:cNvPr>
          <p:cNvSpPr txBox="1"/>
          <p:nvPr/>
        </p:nvSpPr>
        <p:spPr>
          <a:xfrm>
            <a:off x="811411" y="35059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AF558-9B81-1A65-9564-3197854B6F17}"/>
              </a:ext>
            </a:extLst>
          </p:cNvPr>
          <p:cNvSpPr txBox="1"/>
          <p:nvPr/>
        </p:nvSpPr>
        <p:spPr>
          <a:xfrm>
            <a:off x="811411" y="928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Part 3</a:t>
            </a:r>
            <a:endParaRPr lang="ko-KR" altLang="en-US" sz="11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D551B2-7ACF-50D8-E933-6BE5E19AF0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58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EDA</a:t>
            </a:r>
            <a:r>
              <a: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탐색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Part 1</a:t>
            </a:r>
            <a:endParaRPr lang="ko-KR" altLang="en-US" sz="11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312AE9-AC8C-4147-8461-CF106E3E0028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9DC638-8F1F-185B-C0FC-B42F7709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8" y="1319776"/>
            <a:ext cx="3208619" cy="255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FFAEA8-3DCB-4399-79AC-4DED1064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34" y="1319776"/>
            <a:ext cx="3290054" cy="252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199AE2-0B49-39F9-2E6F-8D1F04E4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11" y="3978074"/>
            <a:ext cx="3154921" cy="26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5EC00B-CB89-6835-6DAF-964EE4AD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33" y="3978074"/>
            <a:ext cx="3290055" cy="252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6661457-D2D3-5B29-B42A-2A160E4CDE52}"/>
              </a:ext>
            </a:extLst>
          </p:cNvPr>
          <p:cNvSpPr txBox="1"/>
          <p:nvPr/>
        </p:nvSpPr>
        <p:spPr>
          <a:xfrm>
            <a:off x="7357905" y="1505346"/>
            <a:ext cx="384403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위 두 그래프는 훈련 데이터에 대한 </a:t>
            </a:r>
            <a:r>
              <a:rPr lang="en-US" altLang="ko-KR" sz="1600" dirty="0" err="1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mse</a:t>
            </a:r>
            <a:r>
              <a:rPr lang="en-US" altLang="ko-KR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r2</a:t>
            </a:r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지표이고</a:t>
            </a:r>
            <a:endParaRPr lang="en-US" altLang="ko-KR" sz="16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l"/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아래 두 그래프는 검증 데이터에 대한 </a:t>
            </a:r>
            <a:r>
              <a:rPr lang="en-US" altLang="ko-KR" sz="1600" dirty="0" err="1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mse</a:t>
            </a:r>
            <a:r>
              <a:rPr lang="en-US" altLang="ko-KR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r2 </a:t>
            </a:r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지표임</a:t>
            </a:r>
            <a:endParaRPr lang="en-US" altLang="ko-KR" sz="16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l"/>
            <a:endParaRPr lang="en-US" altLang="ko-KR" sz="16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l"/>
            <a:r>
              <a:rPr lang="en-US" altLang="ko-KR" dirty="0" err="1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Mse</a:t>
            </a:r>
            <a:r>
              <a:rPr lang="en-US" altLang="ko-KR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lang="ko-KR" altLang="en-US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r2</a:t>
            </a:r>
            <a:r>
              <a:rPr lang="ko-KR" altLang="en-US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지표를 놓고 봤을 때 </a:t>
            </a:r>
            <a:r>
              <a:rPr lang="en-US" altLang="ko-KR" dirty="0" err="1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xgb</a:t>
            </a:r>
            <a:r>
              <a:rPr lang="ko-KR" altLang="en-US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가 성능이 더 높았음</a:t>
            </a:r>
            <a:r>
              <a:rPr lang="en-US" altLang="ko-KR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따라서 </a:t>
            </a:r>
            <a:r>
              <a:rPr lang="en-US" altLang="ko-KR" dirty="0" err="1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xgb</a:t>
            </a:r>
            <a:r>
              <a:rPr lang="ko-KR" altLang="en-US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로 놓고 학습을 진행했음</a:t>
            </a:r>
            <a:r>
              <a:rPr lang="en-US" altLang="ko-KR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24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Part 3</a:t>
            </a:r>
            <a:endParaRPr lang="ko-KR" altLang="en-US" sz="11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890ED7BB-AB56-4723-98C2-F4996063B52F}"/>
              </a:ext>
            </a:extLst>
          </p:cNvPr>
          <p:cNvSpPr/>
          <p:nvPr/>
        </p:nvSpPr>
        <p:spPr>
          <a:xfrm>
            <a:off x="1726096" y="1809719"/>
            <a:ext cx="2292941" cy="2008495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400" b="0" dirty="0">
              <a:solidFill>
                <a:srgbClr val="000000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lang="en-US" altLang="ko-KR" sz="1400" dirty="0">
              <a:solidFill>
                <a:srgbClr val="00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lang="en-US" altLang="ko-KR" sz="1400" b="0" dirty="0">
              <a:solidFill>
                <a:srgbClr val="000000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en-US" altLang="ko-KR" sz="1400" b="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n_estimators</a:t>
            </a:r>
            <a:endParaRPr lang="en-US" altLang="ko-KR" sz="1400" b="0" dirty="0">
              <a:solidFill>
                <a:srgbClr val="098156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lang="en-US" altLang="ko-KR" sz="1400" b="0" dirty="0">
              <a:solidFill>
                <a:srgbClr val="098156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en-US" altLang="ko-KR" sz="1400" b="0" dirty="0">
                <a:solidFill>
                  <a:schemeClr val="tx1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We</a:t>
            </a:r>
            <a:r>
              <a:rPr lang="en-US" altLang="ko-KR" sz="14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ak learner</a:t>
            </a:r>
            <a:r>
              <a:rPr lang="ko-KR" altLang="en-US" sz="14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생성수임</a:t>
            </a:r>
            <a:r>
              <a:rPr lang="ko-KR" altLang="en-US" sz="14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기본치에서 수치를 높여 생성수를 높임</a:t>
            </a:r>
            <a:endParaRPr lang="en-US" altLang="ko-KR" sz="1400" b="0" dirty="0">
              <a:solidFill>
                <a:schemeClr val="tx1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lang="en-US" altLang="ko-KR" sz="1400" b="0" dirty="0">
              <a:solidFill>
                <a:srgbClr val="098156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kumimoji="1" lang="en-US" altLang="ja-JP" dirty="0">
              <a:solidFill>
                <a:srgbClr val="098156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kumimoji="1" lang="en-US" altLang="ja-JP" dirty="0">
              <a:solidFill>
                <a:srgbClr val="098156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kumimoji="1" lang="en-US" altLang="ja-JP" dirty="0">
              <a:solidFill>
                <a:srgbClr val="098156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kumimoji="1" lang="ja-JP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3" name="正方形/長方形 13">
            <a:extLst>
              <a:ext uri="{FF2B5EF4-FFF2-40B4-BE49-F238E27FC236}">
                <a16:creationId xmlns:a16="http://schemas.microsoft.com/office/drawing/2014/main" id="{B99F84C8-F603-2785-27BA-26E5A3BA501F}"/>
              </a:ext>
            </a:extLst>
          </p:cNvPr>
          <p:cNvSpPr/>
          <p:nvPr/>
        </p:nvSpPr>
        <p:spPr>
          <a:xfrm>
            <a:off x="4852515" y="1809719"/>
            <a:ext cx="2292941" cy="2008495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en-US" altLang="ko-KR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en-US" altLang="ko-KR" sz="1400" b="0" dirty="0" err="1">
                <a:solidFill>
                  <a:srgbClr val="000000"/>
                </a:solidFill>
                <a:effectLst/>
                <a:latin typeface="바탕체" panose="02030609000101010101" pitchFamily="17" charset="-127"/>
                <a:ea typeface="바탕체" panose="02030609000101010101" pitchFamily="17" charset="-127"/>
              </a:rPr>
              <a:t>max_depth</a:t>
            </a:r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ko-KR" altLang="en-US" sz="1400" b="0" dirty="0">
                <a:solidFill>
                  <a:srgbClr val="000000"/>
                </a:solidFill>
                <a:effectLst/>
                <a:latin typeface="바탕체" panose="02030609000101010101" pitchFamily="17" charset="-127"/>
                <a:ea typeface="바탕체" panose="02030609000101010101" pitchFamily="17" charset="-127"/>
              </a:rPr>
              <a:t>트리의 깊이를 설정하는 파라미터이고 수치를 설정함으로써 깊이의 제한을 둘 수 있음</a:t>
            </a:r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ja-JP" altLang="en-US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6EA9B8A-1ED3-2F4F-C92A-80CF8D8DF027}"/>
              </a:ext>
            </a:extLst>
          </p:cNvPr>
          <p:cNvSpPr/>
          <p:nvPr/>
        </p:nvSpPr>
        <p:spPr>
          <a:xfrm>
            <a:off x="8092865" y="1809719"/>
            <a:ext cx="2292941" cy="2008495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en-US" altLang="ko-KR" sz="1400" b="0" dirty="0" err="1">
                <a:solidFill>
                  <a:srgbClr val="000000"/>
                </a:solidFill>
                <a:effectLst/>
                <a:latin typeface="바탕체" panose="02030609000101010101" pitchFamily="17" charset="-127"/>
                <a:ea typeface="바탕체" panose="02030609000101010101" pitchFamily="17" charset="-127"/>
              </a:rPr>
              <a:t>reg_lambda</a:t>
            </a:r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en-US" altLang="ko-KR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kumimoji="1" lang="en-US" altLang="ja-JP" sz="14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L2 </a:t>
            </a:r>
            <a:r>
              <a:rPr kumimoji="1" lang="ko-KR" altLang="en-US" sz="14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규제화를 적용한 값이고 값이 클수록 과적합을 감소시킴</a:t>
            </a:r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ja-JP" altLang="en-US" sz="14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5" name="正方形/長方形 13">
            <a:extLst>
              <a:ext uri="{FF2B5EF4-FFF2-40B4-BE49-F238E27FC236}">
                <a16:creationId xmlns:a16="http://schemas.microsoft.com/office/drawing/2014/main" id="{87C2952A-A4CD-7F1E-2DE9-33A5D6327C2F}"/>
              </a:ext>
            </a:extLst>
          </p:cNvPr>
          <p:cNvSpPr/>
          <p:nvPr/>
        </p:nvSpPr>
        <p:spPr>
          <a:xfrm>
            <a:off x="1745329" y="4039501"/>
            <a:ext cx="2292941" cy="2008495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colsample_bytree</a:t>
            </a:r>
            <a:endParaRPr lang="en-US" altLang="ko-KR" sz="1400" b="0" dirty="0">
              <a:solidFill>
                <a:srgbClr val="000000"/>
              </a:solidFill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lang="en-US" altLang="ko-KR" sz="1400" dirty="0">
              <a:solidFill>
                <a:srgbClr val="00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ko-KR" altLang="en-US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학습 때 데이터 샘플링 비율을 지정함</a:t>
            </a:r>
            <a:r>
              <a:rPr lang="en-US" altLang="ko-KR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데이터 샘플링을 최소화하기 위해 낮춰서 사용함</a:t>
            </a:r>
            <a:endParaRPr lang="en-US" altLang="ko-KR" sz="1400" dirty="0">
              <a:solidFill>
                <a:srgbClr val="00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endParaRPr kumimoji="1" lang="ja-JP" altLang="en-US" sz="14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7" name="正方形/長方形 13">
            <a:extLst>
              <a:ext uri="{FF2B5EF4-FFF2-40B4-BE49-F238E27FC236}">
                <a16:creationId xmlns:a16="http://schemas.microsoft.com/office/drawing/2014/main" id="{706E9D6F-21C2-F9E9-2B53-4F76D83113EE}"/>
              </a:ext>
            </a:extLst>
          </p:cNvPr>
          <p:cNvSpPr/>
          <p:nvPr/>
        </p:nvSpPr>
        <p:spPr>
          <a:xfrm>
            <a:off x="4871748" y="4039501"/>
            <a:ext cx="2292941" cy="2008495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0" dirty="0">
                <a:solidFill>
                  <a:srgbClr val="000000"/>
                </a:solidFill>
                <a:effectLst/>
                <a:latin typeface="바탕체" panose="02030609000101010101" pitchFamily="17" charset="-127"/>
                <a:ea typeface="바탕체" panose="02030609000101010101" pitchFamily="17" charset="-127"/>
              </a:rPr>
              <a:t>gamma</a:t>
            </a: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kumimoji="1" lang="ko-KR" altLang="en-US" sz="14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리프 노드의 추가분할을 결정할 최소 손실 감소 값이고 수치를 높여 감소를 조정함</a:t>
            </a:r>
            <a:r>
              <a:rPr kumimoji="1" lang="en-US" altLang="ko-KR" sz="14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kumimoji="1" lang="ja-JP" altLang="en-US" sz="14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8" name="正方形/長方形 13">
            <a:extLst>
              <a:ext uri="{FF2B5EF4-FFF2-40B4-BE49-F238E27FC236}">
                <a16:creationId xmlns:a16="http://schemas.microsoft.com/office/drawing/2014/main" id="{0412B68D-CB69-1E2C-E749-4DE10FE2B0B7}"/>
              </a:ext>
            </a:extLst>
          </p:cNvPr>
          <p:cNvSpPr/>
          <p:nvPr/>
        </p:nvSpPr>
        <p:spPr>
          <a:xfrm>
            <a:off x="8112098" y="4039501"/>
            <a:ext cx="2292941" cy="2008495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0" dirty="0" err="1">
                <a:solidFill>
                  <a:srgbClr val="000000"/>
                </a:solidFill>
                <a:effectLst/>
                <a:latin typeface="바탕체" panose="02030609000101010101" pitchFamily="17" charset="-127"/>
                <a:ea typeface="바탕체" panose="02030609000101010101" pitchFamily="17" charset="-127"/>
              </a:rPr>
              <a:t>reg_alpha</a:t>
            </a:r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en-US" altLang="ko-KR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en-US" altLang="ko-KR" sz="1400" b="0" dirty="0">
              <a:solidFill>
                <a:srgbClr val="000000"/>
              </a:solidFill>
              <a:effectLst/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kumimoji="1" lang="en-US" altLang="ja-JP" sz="14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L1 </a:t>
            </a:r>
            <a:r>
              <a:rPr kumimoji="1" lang="ko-KR" altLang="en-US" sz="14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규제화 적용 값이고 값이 클수록 </a:t>
            </a:r>
            <a:r>
              <a:rPr kumimoji="1" lang="ko-KR" altLang="en-US" sz="1400" dirty="0" err="1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과적합</a:t>
            </a:r>
            <a:r>
              <a:rPr kumimoji="1" lang="ko-KR" altLang="en-US" sz="1400" dirty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감소 시킴</a:t>
            </a:r>
            <a:endParaRPr kumimoji="1" lang="en-US" altLang="ja-JP" sz="1400" dirty="0">
              <a:solidFill>
                <a:srgbClr val="00000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1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Part 3</a:t>
            </a:r>
            <a:endParaRPr lang="ko-KR" altLang="en-US" sz="11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7F8F4-6FF4-C0C5-4FCE-EFAEA9A4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87" y="1192484"/>
            <a:ext cx="4522002" cy="2954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AD159A-E44B-C7A9-1BA7-8C757013C917}"/>
              </a:ext>
            </a:extLst>
          </p:cNvPr>
          <p:cNvSpPr txBox="1"/>
          <p:nvPr/>
        </p:nvSpPr>
        <p:spPr>
          <a:xfrm>
            <a:off x="6096000" y="1762223"/>
            <a:ext cx="57246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위 그래프는 </a:t>
            </a:r>
            <a:r>
              <a:rPr lang="en-US" altLang="ko-KR" sz="1600" dirty="0" err="1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pdp</a:t>
            </a:r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를 통해 </a:t>
            </a:r>
            <a:r>
              <a:rPr lang="en-US" altLang="ko-KR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feature importance</a:t>
            </a:r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를 보여줌</a:t>
            </a:r>
            <a:r>
              <a:rPr lang="en-US" altLang="ko-KR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algn="l"/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위 결과를 통해 크게 영향을 미친 것은 </a:t>
            </a:r>
            <a:r>
              <a:rPr lang="en-US" altLang="ko-KR" sz="1600" dirty="0" err="1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imdb_votes</a:t>
            </a:r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였음</a:t>
            </a:r>
            <a:r>
              <a:rPr lang="en-US" altLang="ko-KR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algn="l"/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그 다음 순은 </a:t>
            </a:r>
            <a:r>
              <a:rPr lang="en-US" altLang="ko-KR" sz="1600" dirty="0" err="1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tmdb_score</a:t>
            </a:r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였음</a:t>
            </a:r>
            <a:r>
              <a:rPr lang="en-US" altLang="ko-KR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아래 그래프는 </a:t>
            </a:r>
            <a:r>
              <a:rPr lang="en-US" altLang="ko-KR" sz="1600" dirty="0" err="1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imdb_votes</a:t>
            </a:r>
            <a:endParaRPr lang="en-US" altLang="ko-KR" sz="16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l"/>
            <a:r>
              <a:rPr lang="ko-KR" altLang="en-US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가 많을수록 인기량에 많은 영향력을 있다는 걸 보여줌</a:t>
            </a:r>
            <a:r>
              <a:rPr lang="en-US" altLang="ko-KR" sz="1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1A4803-AB1F-32D8-8315-D4FDDC5BE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1" y="4311893"/>
            <a:ext cx="4795189" cy="23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86809E-5AF4-45EA-B526-E37445EDA5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90893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9A0CC93-86AF-42EF-881A-892923FDBD55}"/>
              </a:ext>
            </a:extLst>
          </p:cNvPr>
          <p:cNvGrpSpPr/>
          <p:nvPr/>
        </p:nvGrpSpPr>
        <p:grpSpPr>
          <a:xfrm>
            <a:off x="5516880" y="650240"/>
            <a:ext cx="6096000" cy="5557520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8C168E-447F-4E70-B33B-B02AD996CB2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AA2A65-B2FB-4199-9FD0-658EC0D378AA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18261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모델을 돌려보면서 아쉬운 것은 </a:t>
              </a:r>
              <a:r>
                <a:rPr lang="ko-KR" altLang="en-US" sz="1600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인기량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정도가 이렇게 크게 영향을 줄 주는 몰랐고 데이터셋도 어느 데이터를 타겟 데이터를 제거했을 땐 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r2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score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가 영향을 끼치지 않는데 다른 데이터를 제거하면 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r2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에 많은 영향을 줌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 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그래서 더 좋은 데이터를 골랐으면 하는 마음이 있었다</a:t>
              </a:r>
              <a:r>
                <a:rPr lang="en-US" altLang="ko-KR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 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모델도 제곱 </a:t>
              </a:r>
              <a:r>
                <a:rPr lang="ko-KR" altLang="en-US" sz="1600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오차라든지</a:t>
              </a:r>
              <a:r>
                <a:rPr lang="ko-KR" altLang="en-US" sz="16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01BE66-741C-41C2-B8C0-1EADF7283C90}"/>
                </a:ext>
              </a:extLst>
            </p:cNvPr>
            <p:cNvSpPr txBox="1"/>
            <p:nvPr/>
          </p:nvSpPr>
          <p:spPr>
            <a:xfrm>
              <a:off x="5813383" y="1856350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한계점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397EE76-443C-4E6A-BAB1-D530D1C277F9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3806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433781" y="2644170"/>
            <a:ext cx="5314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48785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734811" y="2012713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endParaRPr lang="ko-KR" altLang="en-US" sz="40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1570222" y="2058880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프로젝트 목표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734811" y="2996706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</a:t>
            </a:r>
            <a:endParaRPr lang="ko-KR" altLang="en-US" sz="40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1570222" y="304287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EDA(</a:t>
            </a:r>
            <a:r>
              <a:rPr lang="ko-KR" altLang="en-US" sz="32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데이터 탐색</a:t>
            </a:r>
            <a:r>
              <a:rPr lang="en-US" altLang="ko-KR" sz="32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sz="32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734811" y="3998457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endParaRPr lang="ko-KR" altLang="en-US" sz="40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1570222" y="404462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모델링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3331939" cy="523220"/>
            <a:chOff x="2640851" y="477594"/>
            <a:chExt cx="3331939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목차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FC2F39-B0D1-4A81-A89A-8084234251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877386" y="3167390"/>
              <a:ext cx="198003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프로젝트 </a:t>
              </a:r>
              <a:endParaRPr lang="en-US" altLang="ko-KR" sz="28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pPr algn="ctr"/>
              <a:r>
                <a:rPr lang="ko-KR" altLang="en-US" sz="2800" dirty="0">
                  <a:solidFill>
                    <a:srgbClr val="554F4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목표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967153" y="1702669"/>
              <a:ext cx="18004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554F4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Part 1.</a:t>
              </a:r>
              <a:endPara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CE5C4DE-C1B3-47C0-8D38-2C9295EA2307}"/>
              </a:ext>
            </a:extLst>
          </p:cNvPr>
          <p:cNvGrpSpPr/>
          <p:nvPr/>
        </p:nvGrpSpPr>
        <p:grpSpPr>
          <a:xfrm>
            <a:off x="447040" y="1287166"/>
            <a:ext cx="6238163" cy="5264553"/>
            <a:chOff x="5415280" y="667995"/>
            <a:chExt cx="6238163" cy="526455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86A2F4-BE7E-4806-A85F-F9C3063D622C}"/>
                </a:ext>
              </a:extLst>
            </p:cNvPr>
            <p:cNvSpPr/>
            <p:nvPr/>
          </p:nvSpPr>
          <p:spPr>
            <a:xfrm>
              <a:off x="5415280" y="667995"/>
              <a:ext cx="6096000" cy="5264553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8AE641-C095-48C8-9C44-5C8D5E53D4A5}"/>
                </a:ext>
              </a:extLst>
            </p:cNvPr>
            <p:cNvSpPr txBox="1"/>
            <p:nvPr/>
          </p:nvSpPr>
          <p:spPr>
            <a:xfrm>
              <a:off x="5813383" y="3580805"/>
              <a:ext cx="5270520" cy="13508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추천 프로그램은 많은 정보를 기반으로 새로운 영역들의 프로그램을 추천해줌</a:t>
              </a:r>
              <a:r>
                <a:rPr lang="en-US" altLang="ko-KR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lang="ko-KR" altLang="en-US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해당 데이터 셋을 고른 이유는 장르</a:t>
              </a:r>
              <a:r>
                <a:rPr lang="en-US" altLang="ko-KR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, </a:t>
              </a:r>
              <a:r>
                <a:rPr lang="ko-KR" altLang="en-US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평점</a:t>
              </a:r>
              <a:r>
                <a:rPr lang="en-US" altLang="ko-KR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, </a:t>
              </a:r>
              <a:r>
                <a:rPr lang="ko-KR" altLang="en-US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많은 시사와 관심 </a:t>
              </a:r>
              <a:r>
                <a:rPr lang="ko-KR" altLang="en-US" sz="1400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평가등</a:t>
              </a:r>
              <a:r>
                <a:rPr lang="ko-KR" altLang="en-US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다양한 정보를 기준으로 </a:t>
              </a:r>
              <a:r>
                <a:rPr lang="ko-KR" altLang="en-US" sz="1400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인기량</a:t>
              </a:r>
              <a:r>
                <a:rPr lang="ko-KR" altLang="en-US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정도를 수치로 나타냄</a:t>
              </a:r>
              <a:r>
                <a:rPr lang="en-US" altLang="ko-KR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 </a:t>
              </a:r>
              <a:r>
                <a:rPr lang="ko-KR" altLang="en-US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인기량을 예측해 프로그램 추천정도를 만들 수 </a:t>
              </a:r>
              <a:r>
                <a:rPr lang="ko-KR" altLang="en-US" sz="1400" dirty="0" err="1">
                  <a:latin typeface="굴림체" panose="020B0609000101010101" pitchFamily="49" charset="-127"/>
                  <a:ea typeface="굴림체" panose="020B0609000101010101" pitchFamily="49" charset="-127"/>
                </a:rPr>
                <a:t>있을거라</a:t>
              </a:r>
              <a:r>
                <a:rPr lang="ko-KR" altLang="en-US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 예상해서 선택함</a:t>
              </a:r>
              <a:r>
                <a:rPr lang="en-US" altLang="ko-KR" sz="1400" dirty="0">
                  <a:latin typeface="굴림체" panose="020B0609000101010101" pitchFamily="49" charset="-127"/>
                  <a:ea typeface="굴림체" panose="020B0609000101010101" pitchFamily="49" charset="-127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BE716-21DA-47D3-84F9-025BAE32AB44}"/>
                </a:ext>
              </a:extLst>
            </p:cNvPr>
            <p:cNvSpPr txBox="1"/>
            <p:nvPr/>
          </p:nvSpPr>
          <p:spPr>
            <a:xfrm>
              <a:off x="5813383" y="791032"/>
              <a:ext cx="584006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프로젝트 목표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: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효과적인 프로그램 추천을 만드는 것임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.</a:t>
              </a:r>
            </a:p>
            <a:p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프로그램 내에서 </a:t>
              </a:r>
              <a:r>
                <a:rPr lang="ko-KR" altLang="en-US" sz="1400" dirty="0" err="1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마켓팅을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위해 추천하는 프로그램을 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짜는 일은 인력과 시간이 많이 소모됨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.</a:t>
              </a:r>
            </a:p>
            <a:p>
              <a:endParaRPr lang="en-US" altLang="ko-KR" sz="140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따라서 이러한 인력과 시간을 </a:t>
              </a:r>
              <a:r>
                <a:rPr lang="ko-KR" altLang="en-US" sz="1400" dirty="0" err="1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감축시키기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위해선 효과적인 프로그램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추천 </a:t>
              </a:r>
              <a:r>
                <a:rPr lang="ko-KR" altLang="en-US" sz="1400" dirty="0" err="1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머신러닝을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만드는 것임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.</a:t>
              </a:r>
            </a:p>
            <a:p>
              <a:endParaRPr lang="en-US" altLang="ko-KR" sz="140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endParaRPr lang="en-US" altLang="ko-KR" sz="140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  <a:p>
              <a:endParaRPr lang="en-US" altLang="ko-KR" sz="1400" dirty="0">
                <a:solidFill>
                  <a:schemeClr val="bg2">
                    <a:lumMod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B325F5D-7B2F-4A4D-A205-7DB0030B28D3}"/>
                </a:ext>
              </a:extLst>
            </p:cNvPr>
            <p:cNvCxnSpPr/>
            <p:nvPr/>
          </p:nvCxnSpPr>
          <p:spPr>
            <a:xfrm>
              <a:off x="5813383" y="3258063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A537F9B-C935-0C94-BA9E-2A3034228A6C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041152-709E-46ED-9876-0EFF9FF2ED3D}"/>
              </a:ext>
            </a:extLst>
          </p:cNvPr>
          <p:cNvSpPr txBox="1"/>
          <p:nvPr/>
        </p:nvSpPr>
        <p:spPr>
          <a:xfrm>
            <a:off x="811411" y="35059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프로젝트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E0FA3-473B-804E-2F64-A0F6168031F0}"/>
              </a:ext>
            </a:extLst>
          </p:cNvPr>
          <p:cNvSpPr txBox="1"/>
          <p:nvPr/>
        </p:nvSpPr>
        <p:spPr>
          <a:xfrm>
            <a:off x="811411" y="928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Part 1</a:t>
            </a:r>
            <a:endParaRPr lang="ko-KR" altLang="en-US" sz="11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72860D-1AEA-1CF2-8AE1-365427B1735C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13DDF9-6BFF-4314-BBC5-CF05046A3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80" y="0"/>
            <a:ext cx="4577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787400" y="1702669"/>
            <a:ext cx="2160000" cy="2806331"/>
            <a:chOff x="787400" y="1702669"/>
            <a:chExt cx="2160000" cy="28063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056923" y="316739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>
                  <a:solidFill>
                    <a:srgbClr val="554F4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EDA </a:t>
              </a:r>
              <a:r>
                <a:rPr lang="ko-KR" altLang="en-US" sz="2800" dirty="0">
                  <a:solidFill>
                    <a:srgbClr val="554F4D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탐색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967153" y="1702669"/>
              <a:ext cx="18004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Part 2.</a:t>
              </a:r>
              <a:endParaRPr lang="ko-KR" altLang="en-US" sz="3600" dirty="0">
                <a:solidFill>
                  <a:schemeClr val="bg1"/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EDA </a:t>
            </a:r>
            <a:r>
              <a: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탐색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Part 2</a:t>
            </a:r>
            <a:endParaRPr lang="ko-KR" altLang="en-US" sz="11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래픽 3" descr="배지 체크 표시1">
            <a:extLst>
              <a:ext uri="{FF2B5EF4-FFF2-40B4-BE49-F238E27FC236}">
                <a16:creationId xmlns:a16="http://schemas.microsoft.com/office/drawing/2014/main" id="{0CB374E3-98FB-4E1F-8974-FA039956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1916260"/>
            <a:ext cx="914400" cy="914400"/>
          </a:xfrm>
          <a:prstGeom prst="rect">
            <a:avLst/>
          </a:prstGeom>
        </p:spPr>
      </p:pic>
      <p:pic>
        <p:nvPicPr>
          <p:cNvPr id="25" name="그래픽 24" descr="배지 체크 표시1">
            <a:extLst>
              <a:ext uri="{FF2B5EF4-FFF2-40B4-BE49-F238E27FC236}">
                <a16:creationId xmlns:a16="http://schemas.microsoft.com/office/drawing/2014/main" id="{CA992483-C964-4113-9BFF-7029AFCBC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3429000"/>
            <a:ext cx="914400" cy="914400"/>
          </a:xfrm>
          <a:prstGeom prst="rect">
            <a:avLst/>
          </a:prstGeom>
        </p:spPr>
      </p:pic>
      <p:pic>
        <p:nvPicPr>
          <p:cNvPr id="26" name="그래픽 25" descr="배지 체크 표시1">
            <a:extLst>
              <a:ext uri="{FF2B5EF4-FFF2-40B4-BE49-F238E27FC236}">
                <a16:creationId xmlns:a16="http://schemas.microsoft.com/office/drawing/2014/main" id="{B078BB3F-B0DE-447E-8504-FC526134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360" y="494174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CB404B-6AB8-4E0A-B312-5319C38C963B}"/>
              </a:ext>
            </a:extLst>
          </p:cNvPr>
          <p:cNvSpPr txBox="1"/>
          <p:nvPr/>
        </p:nvSpPr>
        <p:spPr>
          <a:xfrm>
            <a:off x="2268486" y="2059360"/>
            <a:ext cx="9341587" cy="41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중복치 제거</a:t>
            </a:r>
            <a:r>
              <a:rPr lang="en-US" altLang="ko-KR" sz="2000" dirty="0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새 특성 생성</a:t>
            </a:r>
            <a:r>
              <a:rPr lang="en-US" altLang="ko-KR" sz="2000" dirty="0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 err="1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결측치</a:t>
            </a:r>
            <a:r>
              <a:rPr lang="ko-KR" altLang="en-US" sz="2000" dirty="0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제거 및 채우기</a:t>
            </a:r>
            <a:r>
              <a:rPr lang="en-US" altLang="ko-KR" sz="2000" dirty="0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000" dirty="0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데이터 변형</a:t>
            </a:r>
            <a:r>
              <a:rPr lang="en-US" altLang="ko-KR" sz="2000" dirty="0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EC5379-0130-4AB0-9E24-EF4B4BB1A3C9}"/>
              </a:ext>
            </a:extLst>
          </p:cNvPr>
          <p:cNvSpPr txBox="1"/>
          <p:nvPr/>
        </p:nvSpPr>
        <p:spPr>
          <a:xfrm>
            <a:off x="2268486" y="3639477"/>
            <a:ext cx="9341587" cy="41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데이터 탐색</a:t>
            </a:r>
            <a:endParaRPr lang="en-US" altLang="ko-KR" sz="2000" dirty="0">
              <a:solidFill>
                <a:srgbClr val="655D5B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9A1A3-881E-4F86-8B1D-F66EC7B8D24A}"/>
              </a:ext>
            </a:extLst>
          </p:cNvPr>
          <p:cNvSpPr txBox="1"/>
          <p:nvPr/>
        </p:nvSpPr>
        <p:spPr>
          <a:xfrm>
            <a:off x="2268486" y="5109149"/>
            <a:ext cx="9341587" cy="41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rgbClr val="655D5B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히스토그램과 이상치 파악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EDA </a:t>
            </a:r>
            <a:r>
              <a: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탐색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Part 2</a:t>
            </a:r>
            <a:endParaRPr lang="ko-KR" altLang="en-US" sz="11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23BCAF-5CB6-429E-A252-E1ACB9D22C81}"/>
              </a:ext>
            </a:extLst>
          </p:cNvPr>
          <p:cNvSpPr/>
          <p:nvPr/>
        </p:nvSpPr>
        <p:spPr>
          <a:xfrm>
            <a:off x="897997" y="1254629"/>
            <a:ext cx="10265639" cy="5329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99AC15F-83CC-4E03-AEF9-F4B6C0E4AD79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B87BE1B9-A82C-4516-8144-BDC166E66314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BB2483-6B0E-406C-B603-E3C3EDEE67C0}"/>
              </a:ext>
            </a:extLst>
          </p:cNvPr>
          <p:cNvSpPr txBox="1"/>
          <p:nvPr/>
        </p:nvSpPr>
        <p:spPr>
          <a:xfrm>
            <a:off x="3261681" y="1722965"/>
            <a:ext cx="4214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결측치</a:t>
            </a:r>
            <a:r>
              <a:rPr lang="ko-KR" altLang="en-US" sz="1600" dirty="0"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 부분 중에서 문자열 부분은 제거하고 수치 적인 부분은 다른 값으로 대체함</a:t>
            </a:r>
            <a:r>
              <a:rPr lang="en-US" altLang="ko-KR" sz="1600" dirty="0"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나이 인증 부분은 제거될 문자열이 많기 때문에 이는 다른 값으로 대체함</a:t>
            </a:r>
            <a:r>
              <a:rPr lang="en-US" altLang="ko-KR" sz="1600" dirty="0"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9BD46E-D1D6-46B4-BAAD-A7CB6088C044}"/>
              </a:ext>
            </a:extLst>
          </p:cNvPr>
          <p:cNvSpPr txBox="1"/>
          <p:nvPr/>
        </p:nvSpPr>
        <p:spPr>
          <a:xfrm>
            <a:off x="917772" y="128399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 방식 처리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A45466F-DFFF-4FB1-ABF9-42C1619E4242}"/>
              </a:ext>
            </a:extLst>
          </p:cNvPr>
          <p:cNvCxnSpPr>
            <a:cxnSpLocks/>
          </p:cNvCxnSpPr>
          <p:nvPr/>
        </p:nvCxnSpPr>
        <p:spPr>
          <a:xfrm>
            <a:off x="1028364" y="167912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2D1CB0-1B08-4D14-9FED-F641B8A41F0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DF52E-080F-6874-E3EB-2DAD54B63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67" b="4548"/>
          <a:stretch/>
        </p:blipFill>
        <p:spPr>
          <a:xfrm>
            <a:off x="1018140" y="1738953"/>
            <a:ext cx="2157620" cy="20202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68EF9C-8F92-259E-D969-E6AEA9DAF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06" r="5602" b="6726"/>
          <a:stretch/>
        </p:blipFill>
        <p:spPr>
          <a:xfrm>
            <a:off x="5499199" y="3682450"/>
            <a:ext cx="3946642" cy="7379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1BE5AF-4F47-5C44-9F33-197FEAAB83FF}"/>
              </a:ext>
            </a:extLst>
          </p:cNvPr>
          <p:cNvSpPr txBox="1"/>
          <p:nvPr/>
        </p:nvSpPr>
        <p:spPr>
          <a:xfrm>
            <a:off x="1173901" y="3884925"/>
            <a:ext cx="4214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프로그램 특성에 따른 장르와 특성 국가가 다 적혀 있어 이를 한 가지 값으로 대체하는 것이 필요</a:t>
            </a:r>
            <a:r>
              <a:rPr lang="en-US" altLang="ko-KR" sz="1600" dirty="0"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1F0846-08F5-B8E9-3041-858811DD3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99" y="4431163"/>
            <a:ext cx="2943225" cy="6667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5E7E9F7-599B-920A-F260-C1AF2D0C9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0" t="32030" r="2748"/>
          <a:stretch/>
        </p:blipFill>
        <p:spPr>
          <a:xfrm>
            <a:off x="1028364" y="5437033"/>
            <a:ext cx="5726097" cy="27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3DDBD60-7DD9-EA74-C1F7-FB10B0C3E948}"/>
              </a:ext>
            </a:extLst>
          </p:cNvPr>
          <p:cNvSpPr txBox="1"/>
          <p:nvPr/>
        </p:nvSpPr>
        <p:spPr>
          <a:xfrm>
            <a:off x="6842708" y="5271064"/>
            <a:ext cx="421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프로그램에 따른 미디어 매체가 다르므로 새로운 칼럼인 플랫폼을 생성</a:t>
            </a:r>
            <a:endParaRPr lang="en-US" altLang="ko-KR" sz="1600" dirty="0"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0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50D85FB-63E2-397B-A4B0-F64EDE98A569}"/>
              </a:ext>
            </a:extLst>
          </p:cNvPr>
          <p:cNvSpPr/>
          <p:nvPr/>
        </p:nvSpPr>
        <p:spPr>
          <a:xfrm>
            <a:off x="349771" y="1876614"/>
            <a:ext cx="3583037" cy="303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EDA </a:t>
            </a:r>
            <a:r>
              <a: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탐색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Part 2</a:t>
            </a:r>
            <a:endParaRPr lang="ko-KR" altLang="en-US" sz="11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82C149-C0DB-494C-ADA3-7E8555B81709}"/>
              </a:ext>
            </a:extLst>
          </p:cNvPr>
          <p:cNvCxnSpPr/>
          <p:nvPr/>
        </p:nvCxnSpPr>
        <p:spPr>
          <a:xfrm>
            <a:off x="9858001" y="5018843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C0D62D-45E4-401E-9521-32C1C9A18D27}"/>
              </a:ext>
            </a:extLst>
          </p:cNvPr>
          <p:cNvSpPr txBox="1"/>
          <p:nvPr/>
        </p:nvSpPr>
        <p:spPr>
          <a:xfrm>
            <a:off x="8145567" y="5232521"/>
            <a:ext cx="39405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위 그래프는 </a:t>
            </a:r>
            <a:r>
              <a:rPr lang="en-US" altLang="ko-KR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tmdb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평점에 따라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인기량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정도를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나타냄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평점이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6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점에서 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8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점 정도에서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인기량이 고르게 분포되고 이 구간에서 이상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정도를 볼 수 있음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C3C070-299B-49D0-839C-20DC37E9F84A}"/>
              </a:ext>
            </a:extLst>
          </p:cNvPr>
          <p:cNvCxnSpPr/>
          <p:nvPr/>
        </p:nvCxnSpPr>
        <p:spPr>
          <a:xfrm>
            <a:off x="5909209" y="5018843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C14304-7EFE-4D23-B26D-51C2B762A011}"/>
              </a:ext>
            </a:extLst>
          </p:cNvPr>
          <p:cNvSpPr txBox="1"/>
          <p:nvPr/>
        </p:nvSpPr>
        <p:spPr>
          <a:xfrm>
            <a:off x="4155897" y="5232521"/>
            <a:ext cx="40222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위 그래프는 </a:t>
            </a:r>
            <a:r>
              <a:rPr lang="en-US" altLang="ko-KR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imdb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사이트의 투표수에 따른 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인가량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정도를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산점도로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나타냄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algn="ctr"/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투표수가 많다고 그리 좋은 인기를 얻는 것도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아님을 알 수 있음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A94A986-9037-4F7E-8888-314105116302}"/>
              </a:ext>
            </a:extLst>
          </p:cNvPr>
          <p:cNvCxnSpPr/>
          <p:nvPr/>
        </p:nvCxnSpPr>
        <p:spPr>
          <a:xfrm>
            <a:off x="1953324" y="5018843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A4B5AB-2BC9-4D67-B0A7-7BFC16B0A517}"/>
              </a:ext>
            </a:extLst>
          </p:cNvPr>
          <p:cNvSpPr txBox="1"/>
          <p:nvPr/>
        </p:nvSpPr>
        <p:spPr>
          <a:xfrm>
            <a:off x="426837" y="5232521"/>
            <a:ext cx="3568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위 그래프는 년도에 따른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인가량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정도를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산점도로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나타냄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년도가 올라갈수록 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인기 추이가 더 높아짐</a:t>
            </a:r>
            <a:r>
              <a:rPr lang="en-US" altLang="ko-KR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5E17F9-DAD6-69A3-6911-0C47BAE8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87" y="2207545"/>
            <a:ext cx="3438462" cy="246090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516840-D0CB-82AA-512F-21671654FBCC}"/>
              </a:ext>
            </a:extLst>
          </p:cNvPr>
          <p:cNvSpPr/>
          <p:nvPr/>
        </p:nvSpPr>
        <p:spPr>
          <a:xfrm>
            <a:off x="4346202" y="1876614"/>
            <a:ext cx="3583037" cy="303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3362F5-2182-779D-1178-515DFC6C301E}"/>
              </a:ext>
            </a:extLst>
          </p:cNvPr>
          <p:cNvSpPr/>
          <p:nvPr/>
        </p:nvSpPr>
        <p:spPr>
          <a:xfrm>
            <a:off x="8367806" y="1876614"/>
            <a:ext cx="3583037" cy="303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DA25B8-CB15-E9E9-22CA-BBD23459F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6" r="2751"/>
          <a:stretch/>
        </p:blipFill>
        <p:spPr>
          <a:xfrm>
            <a:off x="4414665" y="2085126"/>
            <a:ext cx="3446110" cy="26010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F6B4C6-A5BD-D135-DEF7-D5C00E822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8"/>
          <a:stretch/>
        </p:blipFill>
        <p:spPr>
          <a:xfrm>
            <a:off x="8429949" y="2148396"/>
            <a:ext cx="3478587" cy="25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EDA</a:t>
            </a:r>
            <a:r>
              <a:rPr lang="ko-KR" altLang="en-US" sz="36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탐색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Part 2</a:t>
            </a:r>
            <a:endParaRPr lang="ko-KR" altLang="en-US" sz="1100" dirty="0">
              <a:solidFill>
                <a:srgbClr val="554F4D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D3CB65-97FD-4734-B5D5-272982D425A2}"/>
              </a:ext>
            </a:extLst>
          </p:cNvPr>
          <p:cNvSpPr txBox="1"/>
          <p:nvPr/>
        </p:nvSpPr>
        <p:spPr>
          <a:xfrm>
            <a:off x="6104633" y="1426754"/>
            <a:ext cx="5610686" cy="11515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장르에 따른 인기량의 합계를 살펴봄</a:t>
            </a:r>
            <a:r>
              <a:rPr lang="en-US" altLang="ko-KR" sz="20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제일 </a:t>
            </a:r>
            <a:r>
              <a:rPr lang="en-US" altLang="ko-KR" sz="20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sz="20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순위는 드라마이고 그 다음 순은 </a:t>
            </a:r>
            <a:r>
              <a:rPr lang="ko-KR" altLang="en-US" sz="2000" spc="-15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코메디</a:t>
            </a:r>
            <a:r>
              <a:rPr lang="ko-KR" altLang="en-US" sz="20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 그 뒤엔 액션이 따르는 걸 볼 수 있음</a:t>
            </a:r>
            <a:r>
              <a:rPr lang="en-US" altLang="ko-KR" sz="2000" spc="-15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sz="2000" spc="-15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EC00EC-D3B0-E5AA-840A-D411C79EE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7"/>
          <a:stretch/>
        </p:blipFill>
        <p:spPr>
          <a:xfrm>
            <a:off x="671314" y="1254628"/>
            <a:ext cx="5433319" cy="45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669</Words>
  <Application>Microsoft Office PowerPoint</Application>
  <PresentationFormat>와이드스크린</PresentationFormat>
  <Paragraphs>133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굴림체</vt:lpstr>
      <vt:lpstr>바탕체</vt:lpstr>
      <vt:lpstr>이롭게 바탕체 Medium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 jw</cp:lastModifiedBy>
  <cp:revision>30</cp:revision>
  <dcterms:created xsi:type="dcterms:W3CDTF">2020-05-03T01:37:17Z</dcterms:created>
  <dcterms:modified xsi:type="dcterms:W3CDTF">2023-04-12T09:03:01Z</dcterms:modified>
</cp:coreProperties>
</file>